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74"/>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6" Type="http://schemas.openxmlformats.org/officeDocument/2006/relationships/viewProps" Target="viewProps.xml" /><Relationship Id="rId35" Type="http://schemas.openxmlformats.org/officeDocument/2006/relationships/presProps" Target="presProps.xml" /><Relationship Id="rId1" Type="http://schemas.openxmlformats.org/officeDocument/2006/relationships/slideMaster" Target="slideMasters/slideMaster1.xml" /><Relationship Id="rId38" Type="http://schemas.openxmlformats.org/officeDocument/2006/relationships/tableStyles" Target="tableStyles.xml" /><Relationship Id="rId37"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lvl1pPr>
              <a:defRPr baseline="0">
                <a:latin typeface="Lato Semibold" panose="020F0502020204030203" pitchFamily="34" charset="0"/>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r>
              <a:rPr lang="en-US" dirty="0"/>
              <a:t>Click to edit Master title style</a:t>
            </a:r>
          </a:p>
        </p:txBody>
      </p:sp>
      <p:sp>
        <p:nvSpPr>
          <p:cNvPr id="3" name="Content Placeholder 2"/>
          <p:cNvSpPr>
            <a:spLocks noGrp="1"/>
          </p:cNvSpPr>
          <p:nvPr>
            <p:ph idx="1"/>
          </p:nvPr>
        </p:nvSpPr>
        <p:spPr>
          <a:xfrm>
            <a:off x="284309" y="960504"/>
            <a:ext cx="8552330" cy="3977017"/>
          </a:xfrm>
        </p:spPr>
        <p:txBody>
          <a:bodyPr/>
          <a:lstStyle>
            <a:lvl1pPr marL="228600" indent="-228600">
              <a:tabLst/>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r>
              <a:rPr lang="en-US" dirty="0"/>
              <a:t>Click to edit Master title style</a:t>
            </a:r>
          </a:p>
        </p:txBody>
      </p:sp>
      <p:sp>
        <p:nvSpPr>
          <p:cNvPr id="3" name="Content Placeholder 2"/>
          <p:cNvSpPr>
            <a:spLocks noGrp="1"/>
          </p:cNvSpPr>
          <p:nvPr>
            <p:ph sz="half" idx="1"/>
          </p:nvPr>
        </p:nvSpPr>
        <p:spPr>
          <a:xfrm>
            <a:off x="315045" y="1200151"/>
            <a:ext cx="4180755"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199" y="1200151"/>
            <a:ext cx="4196123"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8" name="Footer Placeholder 7"/>
          <p:cNvSpPr>
            <a:spLocks noGrp="1"/>
          </p:cNvSpPr>
          <p:nvPr>
            <p:ph type="ftr" sz="quarter" idx="11"/>
          </p:nvPr>
        </p:nvSpPr>
        <p:spPr>
          <a:xfrm>
            <a:off x="3124200" y="4767263"/>
            <a:ext cx="2895600" cy="273844"/>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atin typeface="Lato Semibold" panose="020F0502020204030203" pitchFamily="34" charset="0"/>
              </a:defRPr>
            </a:lvl1pPr>
          </a:lstStyle>
          <a:p>
            <a:r>
              <a:rPr lang="en-US" dirty="0"/>
              <a:t>Click to edit Master title style</a:t>
            </a:r>
          </a:p>
        </p:txBody>
      </p:sp>
      <p:sp>
        <p:nvSpPr>
          <p:cNvPr id="3" name="Date Placeholder 2"/>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4" name="Footer Placeholder 3"/>
          <p:cNvSpPr>
            <a:spLocks noGrp="1"/>
          </p:cNvSpPr>
          <p:nvPr>
            <p:ph type="ftr" sz="quarter" idx="11"/>
          </p:nvPr>
        </p:nvSpPr>
        <p:spPr>
          <a:xfrm>
            <a:off x="3124200" y="4767263"/>
            <a:ext cx="2895600" cy="273844"/>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3" name="Footer Placeholder 2"/>
          <p:cNvSpPr>
            <a:spLocks noGrp="1"/>
          </p:cNvSpPr>
          <p:nvPr>
            <p:ph type="ftr" sz="quarter" idx="11"/>
          </p:nvPr>
        </p:nvSpPr>
        <p:spPr>
          <a:xfrm>
            <a:off x="3124200" y="4767263"/>
            <a:ext cx="2895600" cy="273844"/>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716105"/>
          </a:xfrm>
          <a:prstGeom prst="rect">
            <a:avLst/>
          </a:prstGeom>
        </p:spPr>
        <p:txBody>
          <a:bodyPr anchor="ctr" bIns="45720" lIns="91440" rIns="91440" rtlCol="0" tIns="45720" vert="horz">
            <a:normAutofit/>
          </a:bodyPr>
          <a:lstStyle/>
          <a:p>
            <a:r>
              <a:rPr dirty="0" lang="en-US"/>
              <a:t>Click to edit Master title style</a:t>
            </a:r>
          </a:p>
        </p:txBody>
      </p:sp>
      <p:sp>
        <p:nvSpPr>
          <p:cNvPr id="3" name="Text Placeholder 2"/>
          <p:cNvSpPr>
            <a:spLocks noGrp="1"/>
          </p:cNvSpPr>
          <p:nvPr>
            <p:ph idx="1" type="body"/>
          </p:nvPr>
        </p:nvSpPr>
        <p:spPr>
          <a:xfrm>
            <a:off x="457200" y="998924"/>
            <a:ext cx="8229600" cy="3938597"/>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baseline="0" kern="1200" sz="3300">
          <a:solidFill>
            <a:schemeClr val="tx1"/>
          </a:solidFill>
          <a:latin charset="0" panose="020F0502020204030203" pitchFamily="34" typeface="Lato Semibold"/>
          <a:ea typeface="+mj-ea"/>
          <a:cs typeface="+mj-cs"/>
        </a:defRPr>
      </a:lvl1pPr>
    </p:titleStyle>
    <p:bodyStyle>
      <a:lvl1pPr algn="l" defTabSz="342900" eaLnBrk="1" hangingPunct="1" indent="-342900" latinLnBrk="0" marL="342900" rtl="0">
        <a:spcBef>
          <a:spcPct val="20000"/>
        </a:spcBef>
        <a:buFont typeface="Arial"/>
        <a:buChar char="•"/>
        <a:defRPr baseline="0" kern="1200" sz="2400">
          <a:solidFill>
            <a:schemeClr val="tx1"/>
          </a:solidFill>
          <a:latin charset="0" panose="020F0502020204030203" pitchFamily="34" typeface="Lato Medium"/>
          <a:ea typeface="+mn-ea"/>
          <a:cs typeface="+mn-cs"/>
        </a:defRPr>
      </a:lvl1pPr>
      <a:lvl2pPr algn="l" defTabSz="342900" eaLnBrk="1" hangingPunct="1" indent="-342900" latinLnBrk="0" marL="685800" rtl="0">
        <a:spcBef>
          <a:spcPct val="20000"/>
        </a:spcBef>
        <a:buFont typeface="Arial"/>
        <a:buChar char="–"/>
        <a:defRPr baseline="0" kern="1200" sz="2400">
          <a:solidFill>
            <a:schemeClr val="tx1"/>
          </a:solidFill>
          <a:latin charset="0" panose="020F0502020204030203" pitchFamily="34" typeface="Lato Medium"/>
          <a:ea typeface="+mn-ea"/>
          <a:cs typeface="+mn-cs"/>
        </a:defRPr>
      </a:lvl2pPr>
      <a:lvl3pPr algn="l" defTabSz="342900" eaLnBrk="1" hangingPunct="1" indent="-342900" latinLnBrk="0" marL="1028700" rtl="0">
        <a:spcBef>
          <a:spcPct val="20000"/>
        </a:spcBef>
        <a:buFont typeface="Arial"/>
        <a:buChar char="•"/>
        <a:defRPr kern="1200" sz="24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24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5.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png" /></Relationships>
</file>

<file path=ppt/slides/_rels/slide2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Superficial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4902200" y="1193800"/>
            <a:ext cx="3644900" cy="37338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Gastroesophageal Reflux</a:t>
            </a:r>
          </a:p>
        </p:txBody>
      </p:sp>
      <p:sp>
        <p:nvSpPr>
          <p:cNvPr id="3" name="Content Placeholder 2"/>
          <p:cNvSpPr>
            <a:spLocks noGrp="1"/>
          </p:cNvSpPr>
          <p:nvPr>
            <p:ph idx="1" sz="half"/>
          </p:nvPr>
        </p:nvSpPr>
        <p:spPr/>
        <p:txBody>
          <a:bodyPr/>
          <a:lstStyle/>
          <a:p>
            <a:pPr lvl="0" indent="0" marL="0">
              <a:buNone/>
            </a:pPr>
            <a:r>
              <a:rPr/>
              <a:t>A one-way valve normally keeps acid within the stomach and prevents it from entering the esophagus</a:t>
            </a:r>
          </a:p>
        </p:txBody>
      </p:sp>
      <p:pic>
        <p:nvPicPr>
          <p:cNvPr descr="https://deidt7p41jzcy.cloudfront.net/reflux_commpng.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Gastroesophageal Reflux</a:t>
            </a:r>
          </a:p>
        </p:txBody>
      </p:sp>
      <p:sp>
        <p:nvSpPr>
          <p:cNvPr id="3" name="Content Placeholder 2"/>
          <p:cNvSpPr>
            <a:spLocks noGrp="1"/>
          </p:cNvSpPr>
          <p:nvPr>
            <p:ph idx="1" sz="half"/>
          </p:nvPr>
        </p:nvSpPr>
        <p:spPr/>
        <p:txBody>
          <a:bodyPr/>
          <a:lstStyle/>
          <a:p>
            <a:pPr lvl="0" indent="0" marL="0">
              <a:buNone/>
            </a:pPr>
            <a:r>
              <a:rPr/>
              <a:t>A one-way valve normally keeps acid within the stomach and prevents it from entering the esophagus</a:t>
            </a:r>
          </a:p>
          <a:p>
            <a:pPr lvl="0" indent="0" marL="0">
              <a:buNone/>
            </a:pPr>
            <a:r>
              <a:rPr/>
              <a:t>If the valve does not work properly, acid can enter the esophagus and cause heartburn and damage to the lining of the esophagus.</a:t>
            </a:r>
          </a:p>
        </p:txBody>
      </p:sp>
      <p:pic>
        <p:nvPicPr>
          <p:cNvPr descr="https://deidt7p41jzcy.cloudfront.net/reflux_commpng.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Barrett’s Espohagus</a:t>
            </a:r>
          </a:p>
        </p:txBody>
      </p:sp>
      <p:sp>
        <p:nvSpPr>
          <p:cNvPr id="3" name="Content Placeholder 2"/>
          <p:cNvSpPr>
            <a:spLocks noGrp="1"/>
          </p:cNvSpPr>
          <p:nvPr>
            <p:ph idx="1" sz="half"/>
          </p:nvPr>
        </p:nvSpPr>
        <p:spPr/>
        <p:txBody>
          <a:bodyPr/>
          <a:lstStyle/>
          <a:p>
            <a:pPr lvl="0" indent="0" marL="0">
              <a:buNone/>
            </a:pPr>
            <a:r>
              <a:rPr/>
              <a:t>Over time, the lining of the esophagus undergoes change in response to the acid.</a:t>
            </a:r>
          </a:p>
        </p:txBody>
      </p:sp>
      <p:pic>
        <p:nvPicPr>
          <p:cNvPr descr="https://deidt7p41jzcy.cloudfront.net/barretts_comm.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Dysplasia</a:t>
            </a:r>
          </a:p>
        </p:txBody>
      </p:sp>
      <p:sp>
        <p:nvSpPr>
          <p:cNvPr id="3" name="Content Placeholder 2"/>
          <p:cNvSpPr>
            <a:spLocks noGrp="1"/>
          </p:cNvSpPr>
          <p:nvPr>
            <p:ph idx="1"/>
          </p:nvPr>
        </p:nvSpPr>
        <p:spPr/>
        <p:txBody>
          <a:bodyPr/>
          <a:lstStyle/>
          <a:p>
            <a:pPr lvl="0" indent="0" marL="0">
              <a:buNone/>
            </a:pPr>
            <a:r>
              <a:rPr/>
              <a:t>Over a period of years, pre-cancerous changes can develop within Barrett’s esopahgus.</a:t>
            </a:r>
          </a:p>
          <a:p>
            <a:pPr lvl="0" indent="0" marL="0">
              <a:buNone/>
            </a:pPr>
            <a:r>
              <a:rPr/>
              <a:t>These changes can be seen by the pathologist from biopsies taken from the esophagus</a:t>
            </a:r>
          </a:p>
          <a:p>
            <a:pPr lvl="0" indent="0" marL="0">
              <a:buNone/>
            </a:pPr>
            <a:r>
              <a:rPr/>
              <a:t>Over time, low-grade dysplasia can progress to high-grade dysplasia</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itle 1"/>
              <p:cNvSpPr>
                <a:spLocks noGrp="1"/>
              </p:cNvSpPr>
              <p:nvPr>
                <p:ph type="title"/>
              </p:nvPr>
            </p:nvSpPr>
            <p:spPr>
              <a:xfrm>
                <a:off x="284309" y="205979"/>
                <a:ext cx="8552330" cy="662317"/>
              </a:xfrm>
            </p:spPr>
            <p:txBody>
              <a:bodyPr/>
              <a:lstStyle/>
              <a:p>
                <a:pPr lvl="0" indent="0" marL="0">
                  <a:buNone/>
                </a:pPr>
                <a:r>
                  <a:rPr/>
                  <a:t>Dysplasia </a:t>
                </a:r>
                <a14:m>
                  <m:oMath xmlns:m="http://schemas.openxmlformats.org/officeDocument/2006/math">
                    <m:r>
                      <m:rPr>
                        <m:sty m:val="p"/>
                      </m:rPr>
                      <m:t>→</m:t>
                    </m:r>
                  </m:oMath>
                </a14:m>
                <a:r>
                  <a:rPr/>
                  <a:t> Cancer</a:t>
                </a:r>
              </a:p>
            </p:txBody>
          </p:sp>
        </mc:Choice>
      </mc:AlternateContent>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Low grade dysplasia: Risk of cancer 0.5% per year</a:t>
                </a:r>
              </a:p>
              <a:p>
                <a:pPr lvl="0" indent="0" marL="0">
                  <a:buNone/>
                </a:pPr>
                <a:r>
                  <a:rPr/>
                  <a:t>High-grad dysplasia: Risk of cancer 5% per year</a:t>
                </a:r>
              </a:p>
              <a:p>
                <a:pPr lvl="0" indent="0" marL="0">
                  <a:buNone/>
                </a:pPr>
                <a14:m>
                  <m:oMath xmlns:m="http://schemas.openxmlformats.org/officeDocument/2006/math">
                    <m:r>
                      <m:rPr>
                        <m:sty m:val="p"/>
                      </m:rPr>
                      <m:t>⇒</m:t>
                    </m:r>
                  </m:oMath>
                </a14:m>
                <a:r>
                  <a:rPr/>
                  <a:t> Surveillance with upper endoscopy is critical</a:t>
                </a:r>
              </a:p>
            </p:txBody>
          </p:sp>
        </mc:Choice>
      </mc:AlternateContent>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Radiofrequency ablation for Dysplasia</a:t>
            </a:r>
          </a:p>
        </p:txBody>
      </p:sp>
      <p:sp>
        <p:nvSpPr>
          <p:cNvPr id="3" name="Content Placeholder 2"/>
          <p:cNvSpPr>
            <a:spLocks noGrp="1"/>
          </p:cNvSpPr>
          <p:nvPr>
            <p:ph idx="1" sz="half"/>
          </p:nvPr>
        </p:nvSpPr>
        <p:spPr/>
        <p:txBody>
          <a:bodyPr/>
          <a:lstStyle/>
          <a:p>
            <a:pPr lvl="0" indent="0" marL="0">
              <a:buNone/>
            </a:pPr>
            <a:r>
              <a:rPr/>
              <a:t>Dysplasia of the esphagus can be treated with destroying the mucosa, the inner layer of esophgus</a:t>
            </a:r>
          </a:p>
          <a:p>
            <a:pPr lvl="0" indent="0" marL="0">
              <a:buNone/>
            </a:pPr>
            <a:r>
              <a:rPr/>
              <a:t>Ablation of the mucosa with microwave energy</a:t>
            </a:r>
          </a:p>
          <a:p>
            <a:pPr lvl="0" indent="0" marL="0">
              <a:buNone/>
            </a:pPr>
            <a:r>
              <a:rPr/>
              <a:t>Circular balloon with an antenna used to ablate the mucosa</a:t>
            </a:r>
          </a:p>
        </p:txBody>
      </p:sp>
      <p:pic>
        <p:nvPicPr>
          <p:cNvPr descr="https://deidt7p41jzcy.cloudfront.net/barxx_2.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Radiofrequency ablation for Dysplasia</a:t>
            </a:r>
          </a:p>
        </p:txBody>
      </p:sp>
      <p:sp>
        <p:nvSpPr>
          <p:cNvPr id="3" name="Content Placeholder 2"/>
          <p:cNvSpPr>
            <a:spLocks noGrp="1"/>
          </p:cNvSpPr>
          <p:nvPr>
            <p:ph idx="1" sz="half"/>
          </p:nvPr>
        </p:nvSpPr>
        <p:spPr/>
        <p:txBody>
          <a:bodyPr/>
          <a:lstStyle/>
          <a:p>
            <a:pPr lvl="0" indent="0" marL="0">
              <a:buNone/>
            </a:pPr>
            <a:r>
              <a:rPr/>
              <a:t>Before Ablation </a:t>
            </a:r>
          </a:p>
        </p:txBody>
      </p:sp>
      <p:sp>
        <p:nvSpPr>
          <p:cNvPr id="4" name="Content Placeholder 3"/>
          <p:cNvSpPr>
            <a:spLocks noGrp="1"/>
          </p:cNvSpPr>
          <p:nvPr>
            <p:ph idx="2" sz="half"/>
          </p:nvPr>
        </p:nvSpPr>
        <p:spPr/>
        <p:txBody>
          <a:bodyPr/>
          <a:lstStyle/>
          <a:p>
            <a:pPr lvl="0" indent="0" marL="0">
              <a:buNone/>
            </a:pPr>
            <a:r>
              <a:rPr/>
              <a:t>After Ablation </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Superficial Cancers</a:t>
            </a:r>
          </a:p>
        </p:txBody>
      </p:sp>
      <p:sp>
        <p:nvSpPr>
          <p:cNvPr id="3" name="Content Placeholder 2"/>
          <p:cNvSpPr>
            <a:spLocks noGrp="1"/>
          </p:cNvSpPr>
          <p:nvPr>
            <p:ph idx="1" sz="half"/>
          </p:nvPr>
        </p:nvSpPr>
        <p:spPr/>
        <p:txBody>
          <a:bodyPr/>
          <a:lstStyle/>
          <a:p>
            <a:pPr lvl="0" indent="0" marL="0">
              <a:buNone/>
            </a:pPr>
            <a:r>
              <a:rPr/>
              <a:t>Superficial Cancers = T1a N0</a:t>
            </a:r>
          </a:p>
          <a:p>
            <a:pPr lvl="0" indent="0" marL="0">
              <a:buNone/>
            </a:pPr>
            <a:r>
              <a:rPr/>
              <a:t>Treatment is often with endoscopy without the need for surgery.</a:t>
            </a:r>
          </a:p>
        </p:txBody>
      </p:sp>
      <p:pic>
        <p:nvPicPr>
          <p:cNvPr descr="https://deidt7p41jzcy.cloudfront.net/tumor2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Endoscopic Mucosal Resection (EMR)</a:t>
            </a:r>
          </a:p>
        </p:txBody>
      </p:sp>
      <p:sp>
        <p:nvSpPr>
          <p:cNvPr id="4" name="Text Placeholder 3"/>
          <p:cNvSpPr>
            <a:spLocks noGrp="1"/>
          </p:cNvSpPr>
          <p:nvPr>
            <p:ph idx="2" sz="half" type="body"/>
          </p:nvPr>
        </p:nvSpPr>
        <p:spPr/>
        <p:txBody>
          <a:bodyPr/>
          <a:lstStyle/>
          <a:p>
            <a:pPr lvl="0" indent="0" marL="0">
              <a:buNone/>
            </a:pPr>
            <a:r>
              <a:rPr/>
              <a:t>Endoscopic procedure to remove a superficial tumor from the inner layer of the esophagus</a:t>
            </a:r>
          </a:p>
        </p:txBody>
      </p:sp>
      <p:pic>
        <p:nvPicPr>
          <p:cNvPr descr="https://deidt7p41jzcy.cloudfront.net/emr_comm.png" id="0" name="Picture 1"/>
          <p:cNvPicPr>
            <a:picLocks noGrp="1" noChangeAspect="1"/>
          </p:cNvPicPr>
          <p:nvPr/>
        </p:nvPicPr>
        <p:blipFill>
          <a:blip r:embed="rId2"/>
          <a:stretch>
            <a:fillRect/>
          </a:stretch>
        </p:blipFill>
        <p:spPr bwMode="auto">
          <a:xfrm>
            <a:off x="3568700" y="952500"/>
            <a:ext cx="5105400" cy="28702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Favorable</a:t>
            </a:r>
          </a:p>
        </p:txBody>
      </p:sp>
      <p:sp>
        <p:nvSpPr>
          <p:cNvPr id="3" name="Content Placeholder 2"/>
          <p:cNvSpPr>
            <a:spLocks noGrp="1"/>
          </p:cNvSpPr>
          <p:nvPr>
            <p:ph idx="1" sz="half"/>
          </p:nvPr>
        </p:nvSpPr>
        <p:spPr/>
        <p:txBody>
          <a:bodyPr/>
          <a:lstStyle/>
          <a:p>
            <a:pPr lvl="0"/>
            <a:r>
              <a:rPr/>
              <a:t>Clear margins at the edge </a:t>
            </a:r>
            <a:r>
              <a:rPr i="1"/>
              <a:t>AND</a:t>
            </a:r>
          </a:p>
          <a:p>
            <a:pPr lvl="0"/>
            <a:r>
              <a:rPr/>
              <a:t>Clear deep margin </a:t>
            </a:r>
            <a:r>
              <a:rPr i="1"/>
              <a:t>AND</a:t>
            </a:r>
          </a:p>
          <a:p>
            <a:pPr lvl="0"/>
            <a:r>
              <a:rPr/>
              <a:t>Tumor appears slow-growing under microscope</a:t>
            </a:r>
          </a:p>
        </p:txBody>
      </p:sp>
      <p:pic>
        <p:nvPicPr>
          <p:cNvPr descr="https://deidt7p41jzcy.cloudfront.net/emr_favorabl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Favorable</a:t>
            </a:r>
          </a:p>
        </p:txBody>
      </p:sp>
      <p:sp>
        <p:nvSpPr>
          <p:cNvPr id="3" name="Content Placeholder 2"/>
          <p:cNvSpPr>
            <a:spLocks noGrp="1"/>
          </p:cNvSpPr>
          <p:nvPr>
            <p:ph idx="1" sz="half"/>
          </p:nvPr>
        </p:nvSpPr>
        <p:spPr/>
        <p:txBody>
          <a:bodyPr/>
          <a:lstStyle/>
          <a:p>
            <a:pPr lvl="0"/>
            <a:r>
              <a:rPr/>
              <a:t>Clear margins at the edge </a:t>
            </a:r>
            <a:r>
              <a:rPr i="1"/>
              <a:t>AND</a:t>
            </a:r>
          </a:p>
          <a:p>
            <a:pPr lvl="0"/>
            <a:r>
              <a:rPr/>
              <a:t>Clear deep margin </a:t>
            </a:r>
            <a:r>
              <a:rPr i="1"/>
              <a:t>AND</a:t>
            </a:r>
          </a:p>
          <a:p>
            <a:pPr lvl="0"/>
            <a:r>
              <a:rPr/>
              <a:t>Tumor appears slow-growing under microscope</a:t>
            </a:r>
          </a:p>
        </p:txBody>
      </p:sp>
      <p:pic>
        <p:nvPicPr>
          <p:cNvPr descr="https://deidt7p41jzcy.cloudfront.net/emr_favorable_16001200.png" id="0" name="Picture 1"/>
          <p:cNvPicPr>
            <a:picLocks noGrp="1" noChangeAspect="1"/>
          </p:cNvPicPr>
          <p:nvPr/>
        </p:nvPicPr>
        <p:blipFill>
          <a:blip r:embed="rId2"/>
          <a:stretch>
            <a:fillRect/>
          </a:stretch>
        </p:blipFill>
        <p:spPr bwMode="auto">
          <a:xfrm>
            <a:off x="4635500" y="1485900"/>
            <a:ext cx="4191000" cy="3149600"/>
          </a:xfrm>
          <a:prstGeom prst="rect">
            <a:avLst/>
          </a:prstGeom>
          <a:noFill/>
          <a:ln w="9525">
            <a:noFill/>
            <a:headEnd/>
            <a:tailEnd/>
          </a:ln>
        </p:spPr>
      </p:pic>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EMR may be sufficient treatment (without surgery)</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Unfavorable</a:t>
            </a:r>
          </a:p>
        </p:txBody>
      </p:sp>
      <p:sp>
        <p:nvSpPr>
          <p:cNvPr id="3" name="Content Placeholder 2"/>
          <p:cNvSpPr>
            <a:spLocks noGrp="1"/>
          </p:cNvSpPr>
          <p:nvPr>
            <p:ph idx="1" sz="half"/>
          </p:nvPr>
        </p:nvSpPr>
        <p:spPr/>
        <p:txBody>
          <a:bodyPr/>
          <a:lstStyle/>
          <a:p>
            <a:pPr lvl="0"/>
            <a:r>
              <a:rPr/>
              <a:t>Tumor at edge margin </a:t>
            </a:r>
            <a:r>
              <a:rPr i="1"/>
              <a:t>OR</a:t>
            </a:r>
          </a:p>
          <a:p>
            <a:pPr lvl="0"/>
            <a:r>
              <a:rPr/>
              <a:t>Tumor at deep margin </a:t>
            </a:r>
            <a:r>
              <a:rPr i="1"/>
              <a:t>OR</a:t>
            </a:r>
          </a:p>
          <a:p>
            <a:pPr lvl="0"/>
            <a:r>
              <a:rPr/>
              <a:t>Tumor appears rapidly-growing under microscope</a:t>
            </a:r>
          </a:p>
        </p:txBody>
      </p:sp>
      <p:pic>
        <p:nvPicPr>
          <p:cNvPr descr="https://deidt7p41jzcy.cloudfront.net/emr_unfavorabl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Unfavorable</a:t>
            </a:r>
          </a:p>
        </p:txBody>
      </p:sp>
      <p:sp>
        <p:nvSpPr>
          <p:cNvPr id="3" name="Content Placeholder 2"/>
          <p:cNvSpPr>
            <a:spLocks noGrp="1"/>
          </p:cNvSpPr>
          <p:nvPr>
            <p:ph idx="1" sz="half"/>
          </p:nvPr>
        </p:nvSpPr>
        <p:spPr/>
        <p:txBody>
          <a:bodyPr/>
          <a:lstStyle/>
          <a:p>
            <a:pPr lvl="0"/>
            <a:r>
              <a:rPr/>
              <a:t>Tumor at edge margin </a:t>
            </a:r>
            <a:r>
              <a:rPr i="1"/>
              <a:t>OR</a:t>
            </a:r>
          </a:p>
          <a:p>
            <a:pPr lvl="0"/>
            <a:r>
              <a:rPr/>
              <a:t>Tumor at deep margin </a:t>
            </a:r>
            <a:r>
              <a:rPr i="1"/>
              <a:t>OR</a:t>
            </a:r>
          </a:p>
          <a:p>
            <a:pPr lvl="0"/>
            <a:r>
              <a:rPr/>
              <a:t>Tumor appears rapidly-growing under microscope</a:t>
            </a:r>
          </a:p>
        </p:txBody>
      </p:sp>
      <p:pic>
        <p:nvPicPr>
          <p:cNvPr descr="https://deidt7p41jzcy.cloudfront.net/emr_unfavorable_16001200.png" id="0" name="Picture 1"/>
          <p:cNvPicPr>
            <a:picLocks noGrp="1" noChangeAspect="1"/>
          </p:cNvPicPr>
          <p:nvPr/>
        </p:nvPicPr>
        <p:blipFill>
          <a:blip r:embed="rId2"/>
          <a:stretch>
            <a:fillRect/>
          </a:stretch>
        </p:blipFill>
        <p:spPr bwMode="auto">
          <a:xfrm>
            <a:off x="4635500" y="1485900"/>
            <a:ext cx="4191000" cy="31496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Esophagectomy (surgery) is standard recommendation</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1434</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Lato Medium</vt:lpstr>
      <vt:lpstr>Lato Semibold</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Superficial Cancer of the Esophagus and GE Junction</dc:title>
  <dc:creator/>
  <cp:keywords/>
  <dcterms:created xsi:type="dcterms:W3CDTF">2025-02-24T21:19:27Z</dcterms:created>
  <dcterms:modified xsi:type="dcterms:W3CDTF">2025-02-24T21:19:27Z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